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789C-135A-4003-A78C-B792B2B6859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A1546-231B-43E2-BC8E-6D660EA46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6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A1546-231B-43E2-BC8E-6D660EA467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Развитие навыков устной речи на уроках информатики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5" y="4800600"/>
            <a:ext cx="3136403" cy="533400"/>
          </a:xfrm>
        </p:spPr>
        <p:txBody>
          <a:bodyPr/>
          <a:lstStyle/>
          <a:p>
            <a:r>
              <a:rPr lang="ru-RU" dirty="0" smtClean="0"/>
              <a:t>Козлова А.Ю.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4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Работа </a:t>
            </a:r>
            <a:r>
              <a:rPr lang="ru-RU" dirty="0">
                <a:effectLst/>
              </a:rPr>
              <a:t>в группах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542408"/>
              </p:ext>
            </p:extLst>
          </p:nvPr>
        </p:nvGraphicFramePr>
        <p:xfrm>
          <a:off x="611560" y="1772816"/>
          <a:ext cx="7272808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2808"/>
              </a:tblGrid>
              <a:tr h="4176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№1   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Прочитать материал учебника на странице 45-46( до таблицы) . </a:t>
                      </a:r>
                      <a:endParaRPr lang="ru-RU" sz="1100" dirty="0">
                        <a:effectLst/>
                      </a:endParaRPr>
                    </a:p>
                    <a:p>
                      <a:pPr marL="685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2. Сделать </a:t>
                      </a:r>
                      <a:r>
                        <a:rPr lang="ru-RU" sz="1400" dirty="0">
                          <a:effectLst/>
                        </a:rPr>
                        <a:t>умозаключение на основе посылок: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Посылка 1:  </a:t>
                      </a:r>
                      <a:r>
                        <a:rPr lang="ru-RU" sz="1400" dirty="0">
                          <a:effectLst/>
                        </a:rPr>
                        <a:t>Программа – это алгоритм, написанный на языке программирования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Посылка 2:  </a:t>
                      </a:r>
                      <a:r>
                        <a:rPr lang="ru-RU" sz="1400" dirty="0">
                          <a:effectLst/>
                        </a:rPr>
                        <a:t>Компьютер умеет выполнять программы.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Заключение:  </a:t>
                      </a:r>
                      <a:r>
                        <a:rPr lang="ru-RU" sz="1200" dirty="0" smtClean="0">
                          <a:effectLst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400"/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3. Ответить </a:t>
                      </a:r>
                      <a:r>
                        <a:rPr lang="ru-RU" sz="1400" dirty="0">
                          <a:effectLst/>
                        </a:rPr>
                        <a:t>на вопрос?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Когда компьютер может выполнять программы?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6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Работа в группах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30992"/>
              </p:ext>
            </p:extLst>
          </p:nvPr>
        </p:nvGraphicFramePr>
        <p:xfrm>
          <a:off x="683568" y="1700808"/>
          <a:ext cx="7920880" cy="4005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/>
              </a:tblGrid>
              <a:tr h="3744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Группа №2   </a:t>
                      </a:r>
                      <a:endParaRPr lang="ru-RU" sz="1100" dirty="0">
                        <a:effectLst/>
                      </a:endParaRP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Прочитать материал учебника на странице 48 ( до картинки).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Сделать умозаключение на основе посылок: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Посылка 1:  Универсальный исполнитель умеет обрабатывать данные разных видов: звуковые, текстовые, числовые, графические.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Посылка 2:  Компьютер умеет обрабатывать данные разных видов с помощью программ.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Заключение:  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Ответить на вопрос?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Почему компьютер можно назвать универсальным исполнителем?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______________________________________________________________________________________________________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_________________________________________________________________________________________________________________________________________________________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Прямая со стрелкой 4"/>
          <p:cNvCxnSpPr>
            <a:cxnSpLocks noChangeShapeType="1"/>
          </p:cNvCxnSpPr>
          <p:nvPr/>
        </p:nvCxnSpPr>
        <p:spPr bwMode="auto">
          <a:xfrm>
            <a:off x="1720850" y="7426325"/>
            <a:ext cx="6667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791580" y="5805264"/>
            <a:ext cx="7560840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B050"/>
                </a:solidFill>
                <a:latin typeface="Book Antiqua" panose="02040602050305030304" pitchFamily="18" charset="0"/>
              </a:rPr>
              <a:t>овладеть логическими действиями анализа, синтеза, обобщения, установления причинно-следственных связей, построения рассуждений;</a:t>
            </a:r>
          </a:p>
        </p:txBody>
      </p:sp>
    </p:spTree>
    <p:extLst>
      <p:ext uri="{BB962C8B-B14F-4D97-AF65-F5344CB8AC3E}">
        <p14:creationId xmlns:p14="http://schemas.microsoft.com/office/powerpoint/2010/main" val="380977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7" t="18502" r="17845" b="14963"/>
          <a:stretch/>
        </p:blipFill>
        <p:spPr bwMode="auto">
          <a:xfrm>
            <a:off x="1115616" y="1556792"/>
            <a:ext cx="6912768" cy="5301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119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6" t="17621" r="16989" b="14537"/>
          <a:stretch/>
        </p:blipFill>
        <p:spPr bwMode="auto">
          <a:xfrm>
            <a:off x="1537320" y="1637335"/>
            <a:ext cx="5976664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949280"/>
            <a:ext cx="813690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B050"/>
                </a:solidFill>
                <a:latin typeface="Book Antiqua" panose="02040602050305030304" pitchFamily="18" charset="0"/>
              </a:rPr>
              <a:t>строить логическое рассуждение, умозаключение (индуктивное, дедуктивное и по аналогии) и делать выводы; </a:t>
            </a:r>
          </a:p>
        </p:txBody>
      </p:sp>
    </p:spTree>
    <p:extLst>
      <p:ext uri="{BB962C8B-B14F-4D97-AF65-F5344CB8AC3E}">
        <p14:creationId xmlns:p14="http://schemas.microsoft.com/office/powerpoint/2010/main" val="115151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7-10 </a:t>
            </a:r>
            <a:r>
              <a:rPr lang="ru-RU" b="1" dirty="0">
                <a:effectLst/>
              </a:rPr>
              <a:t>классы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Приём «</a:t>
            </a:r>
            <a:r>
              <a:rPr lang="ru-RU" dirty="0" err="1" smtClean="0"/>
              <a:t>Фишбоун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https://for-teacher.ru/edu/data/img/pic-0237g5r6i1-0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88843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99992" y="1880736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Как известно любая проблема начинается с головы.</a:t>
            </a:r>
          </a:p>
          <a:p>
            <a:pPr lvl="0"/>
            <a:r>
              <a:rPr lang="ru-RU" sz="2000" dirty="0">
                <a:latin typeface="+mj-lt"/>
              </a:rPr>
              <a:t>- помещаем нашу </a:t>
            </a:r>
            <a:r>
              <a:rPr lang="ru-RU" sz="2000" b="1" u="sng" dirty="0">
                <a:latin typeface="+mj-lt"/>
              </a:rPr>
              <a:t>проблему</a:t>
            </a:r>
            <a:r>
              <a:rPr lang="ru-RU" sz="2000" dirty="0">
                <a:latin typeface="+mj-lt"/>
              </a:rPr>
              <a:t> в голову рыбы.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+mj-lt"/>
              </a:rPr>
              <a:t>на </a:t>
            </a:r>
            <a:r>
              <a:rPr lang="ru-RU" sz="2000" dirty="0">
                <a:latin typeface="+mj-lt"/>
              </a:rPr>
              <a:t>верхних (или левых) «косточках» записываются формулировки </a:t>
            </a:r>
            <a:r>
              <a:rPr lang="ru-RU" sz="2000" b="1" u="sng" dirty="0">
                <a:latin typeface="+mj-lt"/>
              </a:rPr>
              <a:t>причин проблемы</a:t>
            </a:r>
            <a:r>
              <a:rPr lang="ru-RU" sz="2000" dirty="0">
                <a:latin typeface="+mj-lt"/>
              </a:rPr>
              <a:t>, </a:t>
            </a:r>
            <a:endParaRPr lang="ru-RU" sz="2000" dirty="0" smtClean="0">
              <a:latin typeface="+mj-lt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+mj-lt"/>
              </a:rPr>
              <a:t>на </a:t>
            </a:r>
            <a:r>
              <a:rPr lang="ru-RU" sz="2000" dirty="0">
                <a:latin typeface="+mj-lt"/>
              </a:rPr>
              <a:t>нижних (или правых) - </a:t>
            </a:r>
            <a:r>
              <a:rPr lang="ru-RU" sz="2000" b="1" u="sng" dirty="0">
                <a:latin typeface="+mj-lt"/>
              </a:rPr>
              <a:t>факты</a:t>
            </a:r>
            <a:r>
              <a:rPr lang="ru-RU" sz="2000" dirty="0">
                <a:latin typeface="+mj-lt"/>
              </a:rPr>
              <a:t>, подтверждающие, что данные причины проблемы существуют.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+mj-lt"/>
              </a:rPr>
              <a:t>хвост </a:t>
            </a:r>
            <a:r>
              <a:rPr lang="ru-RU" sz="2000" dirty="0">
                <a:latin typeface="+mj-lt"/>
              </a:rPr>
              <a:t>рыбы – </a:t>
            </a:r>
            <a:r>
              <a:rPr lang="ru-RU" sz="2000" b="1" u="sng" dirty="0">
                <a:latin typeface="+mj-lt"/>
              </a:rPr>
              <a:t>вывод</a:t>
            </a:r>
            <a:r>
              <a:rPr lang="ru-RU" sz="2000" dirty="0" smtClean="0">
                <a:latin typeface="+mj-lt"/>
              </a:rPr>
              <a:t>.</a:t>
            </a:r>
          </a:p>
          <a:p>
            <a:r>
              <a:rPr lang="ru-RU" sz="2000" dirty="0" smtClean="0">
                <a:latin typeface="+mj-lt"/>
              </a:rPr>
              <a:t> (*есть </a:t>
            </a:r>
            <a:r>
              <a:rPr lang="ru-RU" sz="2000" dirty="0">
                <a:latin typeface="+mj-lt"/>
              </a:rPr>
              <a:t>упрощённый вариант-  «</a:t>
            </a:r>
            <a:r>
              <a:rPr lang="ru-RU" sz="2000" dirty="0" smtClean="0">
                <a:latin typeface="+mj-lt"/>
              </a:rPr>
              <a:t>за/против</a:t>
            </a:r>
            <a:r>
              <a:rPr lang="ru-RU" sz="2000" dirty="0">
                <a:latin typeface="+mj-lt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245581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/>
              <a:t>Фишбоун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12422" r="1468"/>
          <a:stretch/>
        </p:blipFill>
        <p:spPr bwMode="auto">
          <a:xfrm>
            <a:off x="1043608" y="1628800"/>
            <a:ext cx="7056784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484784"/>
            <a:ext cx="41764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8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/>
              <a:t>Фишбоун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Администратор\Desktop\открытый урок\img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8" r="3586"/>
          <a:stretch/>
        </p:blipFill>
        <p:spPr bwMode="auto">
          <a:xfrm>
            <a:off x="1604010" y="1786890"/>
            <a:ext cx="5935980" cy="3284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635644"/>
            <a:ext cx="8075240" cy="675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ru-RU" i="1" dirty="0">
                <a:solidFill>
                  <a:srgbClr val="00B050"/>
                </a:solidFill>
                <a:latin typeface="Book Antiqua" panose="02040602050305030304" pitchFamily="18" charset="0"/>
              </a:rPr>
              <a:t>умение строить разнообразные информационные структуры для </a:t>
            </a:r>
            <a:r>
              <a:rPr lang="ru-RU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словесного описания </a:t>
            </a:r>
            <a:r>
              <a:rPr lang="ru-RU" i="1" dirty="0">
                <a:solidFill>
                  <a:srgbClr val="00B050"/>
                </a:solidFill>
                <a:latin typeface="Book Antiqua" panose="02040602050305030304" pitchFamily="18" charset="0"/>
              </a:rPr>
              <a:t>объектов</a:t>
            </a:r>
            <a:r>
              <a:rPr lang="ru-RU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;</a:t>
            </a:r>
            <a:endParaRPr lang="ru-RU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7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effectLst/>
              </a:rPr>
              <a:t>Интеллект карты 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(ментальные карты)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Принципы создания интеллект-карт:</a:t>
            </a:r>
          </a:p>
          <a:p>
            <a:r>
              <a:rPr lang="ru-RU" dirty="0"/>
              <a:t>1. Основная идея, проблема или слово располагается в центре. </a:t>
            </a:r>
          </a:p>
          <a:p>
            <a:r>
              <a:rPr lang="ru-RU" dirty="0"/>
              <a:t>2. Для изображения центральной идеи можно использовать рисунки, картинки.</a:t>
            </a:r>
          </a:p>
          <a:p>
            <a:r>
              <a:rPr lang="ru-RU" dirty="0"/>
              <a:t>3. Каждая главная ветвь имеет свой цвет.</a:t>
            </a:r>
          </a:p>
          <a:p>
            <a:r>
              <a:rPr lang="ru-RU" dirty="0"/>
              <a:t>4. Для создания карт используются только цветные карандаши, маркеры и т. д.</a:t>
            </a:r>
          </a:p>
          <a:p>
            <a:r>
              <a:rPr lang="ru-RU" dirty="0"/>
              <a:t>5. Главные ветви соединяются с центральной идеей, а ветви второго, третьего и т.д. порядка соединяются с главными ветвями.</a:t>
            </a:r>
          </a:p>
          <a:p>
            <a:r>
              <a:rPr lang="ru-RU" dirty="0"/>
              <a:t>6. Ветви должны быть изогнутыми, а не прямыми (как ветви дерева).</a:t>
            </a:r>
          </a:p>
          <a:p>
            <a:r>
              <a:rPr lang="ru-RU" dirty="0"/>
              <a:t>7. Над каждой линией – ветвью пишется только одно ключевое слово.</a:t>
            </a:r>
          </a:p>
          <a:p>
            <a:r>
              <a:rPr lang="ru-RU" dirty="0"/>
              <a:t>8. Для лучшего запоминания и усвоения желательно использовать рисунки, картинки, ассоциации о каждом слове.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42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effectLst/>
              </a:rPr>
              <a:t>Интеллект карты 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(</a:t>
            </a:r>
            <a:r>
              <a:rPr lang="ru-RU" sz="4400" dirty="0">
                <a:effectLst/>
              </a:rPr>
              <a:t>ментальные карты)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78" b="4732"/>
          <a:stretch/>
        </p:blipFill>
        <p:spPr>
          <a:xfrm>
            <a:off x="426368" y="1628800"/>
            <a:ext cx="8291264" cy="48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effectLst/>
              </a:rPr>
              <a:t>Доклады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412776"/>
            <a:ext cx="3548084" cy="52757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2455" y="5589240"/>
            <a:ext cx="179358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02455" y="5301208"/>
            <a:ext cx="1793579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</a:t>
            </a:r>
            <a:r>
              <a:rPr lang="ru-RU" sz="3200" dirty="0" smtClean="0"/>
              <a:t>роблемы </a:t>
            </a:r>
            <a:r>
              <a:rPr lang="ru-RU" sz="3200" dirty="0"/>
              <a:t>формирования навыков устной речи  школьников </a:t>
            </a:r>
            <a:r>
              <a:rPr lang="ru-RU" sz="3200" b="1" dirty="0"/>
              <a:t>определяется задачами образования на современном этапе 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и</a:t>
            </a:r>
          </a:p>
          <a:p>
            <a:pPr marL="0" indent="0" algn="ctr">
              <a:buNone/>
            </a:pPr>
            <a:r>
              <a:rPr lang="ru-RU" sz="3200" b="1" dirty="0"/>
              <a:t>государственными требованиями </a:t>
            </a:r>
            <a:r>
              <a:rPr lang="ru-RU" sz="3200" b="1" dirty="0" smtClean="0"/>
              <a:t>к подготовке учащихся</a:t>
            </a:r>
            <a:r>
              <a:rPr lang="ru-RU" sz="3200" dirty="0" smtClean="0"/>
              <a:t>, </a:t>
            </a:r>
            <a:r>
              <a:rPr lang="ru-RU" sz="3200" b="1" dirty="0" smtClean="0"/>
              <a:t>заявленных </a:t>
            </a:r>
            <a:r>
              <a:rPr lang="ru-RU" sz="3200" b="1" dirty="0"/>
              <a:t>в </a:t>
            </a:r>
            <a:r>
              <a:rPr lang="ru-RU" sz="3200" b="1" dirty="0" smtClean="0"/>
              <a:t>программе.</a:t>
            </a:r>
            <a:r>
              <a:rPr lang="ru-RU" sz="3200" dirty="0" smtClean="0"/>
              <a:t>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41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" y="2819400"/>
            <a:ext cx="8915401" cy="1470025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44479"/>
              </p:ext>
            </p:extLst>
          </p:nvPr>
        </p:nvGraphicFramePr>
        <p:xfrm>
          <a:off x="251520" y="1700808"/>
          <a:ext cx="8568952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131"/>
                <a:gridCol w="7734821"/>
              </a:tblGrid>
              <a:tr h="319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Планируемые результаты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6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</a:rPr>
                        <a:t>осознанно строить речевое высказывание в соответствии с задачами коммуникации и составлять тексты в устной и письменной форме;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</a:rPr>
                        <a:t>излагать своё мнение и аргументировать свою точку зрения и оценку событий</a:t>
                      </a:r>
                      <a:r>
                        <a:rPr lang="ru-RU" sz="1400" dirty="0" smtClean="0">
                          <a:effectLst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 smtClean="0">
                          <a:effectLst/>
                        </a:rPr>
                        <a:t>овладеть логическими действиями анализа, синтеза, обобщения, установления причинно-следственных связей, построения рассуждений;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5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</a:rPr>
                        <a:t>строить логическое рассуждение, умозаключение (индуктивное, дедуктивное и по аналогии) и делать выводы;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</a:rPr>
                        <a:t>владение основами продуктивного взаимодействия и сотрудничества со сверстниками и взрослыми: умение правильно, четко и однозначно сформулировать мысль в понятной собеседнику форме;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</a:rPr>
                        <a:t>умение выступать перед аудиторией, представляя ей результаты своей работы с помощью средств ИКТ.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ru-RU" dirty="0" smtClean="0"/>
              <a:t>Планируемые результаты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25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95154"/>
              </p:ext>
            </p:extLst>
          </p:nvPr>
        </p:nvGraphicFramePr>
        <p:xfrm>
          <a:off x="251520" y="1700808"/>
          <a:ext cx="8568952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131"/>
                <a:gridCol w="7734821"/>
              </a:tblGrid>
              <a:tr h="319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Планируемые результаты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6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строить логическое рассуждение, умозаключение (индуктивное, дедуктивное и по аналогии) и делать выводы;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владение основами продуктивного взаимодействия и сотрудничества со сверстниками и взрослыми: умение правильно, четко и однозначно сформулировать мысль в понятной собеседнику форме;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умение выступать перед аудиторией, представляя ей результаты своей работы с помощью средств ИКТ.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5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строить логическое рассуждение, умозаключение (индуктивное, дедуктивное и по аналогии) и делать выводы;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ru-RU" dirty="0" smtClean="0"/>
              <a:t>Планируемые результаты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5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25258"/>
              </p:ext>
            </p:extLst>
          </p:nvPr>
        </p:nvGraphicFramePr>
        <p:xfrm>
          <a:off x="251520" y="1700808"/>
          <a:ext cx="8568952" cy="4797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131"/>
                <a:gridCol w="7734821"/>
              </a:tblGrid>
              <a:tr h="319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Планируемые результаты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6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умение строить разнообразные информационные структуры для описания объектов;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умение «читать» таблицы, графики, диаграммы, схемы и т.д.,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умение выбирать форму представления информации в зависимости от стоящей задачи;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5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выделять признак двух или нескольких предметов или явлений и объяснять их сходство;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объединять предметы и явления в группы по определенным признакам, сравнивать, классифицировать и обобщать факты и явления;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строить рассуждение от общих закономерностей к частным явлениям и от частных явлений к общим закономерностям;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излагать полученную информацию, интерпретируя ее в контексте решаемой задачи;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ru-RU" dirty="0" smtClean="0"/>
              <a:t>Планируемые результаты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1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4 </a:t>
            </a:r>
            <a:r>
              <a:rPr lang="ru-RU" b="1" dirty="0">
                <a:effectLst/>
              </a:rPr>
              <a:t>класс.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Самые распространённые </a:t>
            </a:r>
            <a:r>
              <a:rPr lang="ru-RU" dirty="0"/>
              <a:t>приёмы формирования устной </a:t>
            </a:r>
            <a:r>
              <a:rPr lang="ru-RU" dirty="0" smtClean="0"/>
              <a:t>речи: беседа</a:t>
            </a:r>
            <a:r>
              <a:rPr lang="ru-RU" dirty="0"/>
              <a:t>, рассказ, сообщение, </a:t>
            </a:r>
            <a:r>
              <a:rPr lang="ru-RU" dirty="0" smtClean="0"/>
              <a:t>рассуждение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</a:t>
            </a:r>
            <a:r>
              <a:rPr lang="ru-RU" dirty="0"/>
              <a:t> Приём </a:t>
            </a:r>
            <a:r>
              <a:rPr lang="ru-RU" spc="600" dirty="0">
                <a:solidFill>
                  <a:srgbClr val="C00000"/>
                </a:solidFill>
              </a:rPr>
              <a:t>«Обдумай высказывание»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24053"/>
              </p:ext>
            </p:extLst>
          </p:nvPr>
        </p:nvGraphicFramePr>
        <p:xfrm>
          <a:off x="827584" y="4077071"/>
          <a:ext cx="7859216" cy="2049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216"/>
              </a:tblGrid>
              <a:tr h="204909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Обдумай высказывание  знаменитого  ученого </a:t>
                      </a:r>
                      <a:r>
                        <a:rPr lang="ru-RU" sz="2400" b="1" dirty="0" err="1" smtClean="0"/>
                        <a:t>А.Эйнштейна</a:t>
                      </a:r>
                      <a:r>
                        <a:rPr lang="ru-RU" sz="2400" b="1" dirty="0" smtClean="0"/>
                        <a:t>:</a:t>
                      </a:r>
                      <a:endParaRPr lang="ru-RU" sz="2400" dirty="0" smtClean="0"/>
                    </a:p>
                    <a:p>
                      <a:r>
                        <a:rPr lang="ru-RU" sz="2400" b="1" dirty="0" smtClean="0"/>
                        <a:t>«Как бы машина хорошо ни работала, она может решать все требуемые от нее задачи, но она никогда не придумает ни одной» 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1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spc="600" dirty="0" smtClean="0"/>
              <a:t>«Обдумай высказывание».</a:t>
            </a:r>
            <a:br>
              <a:rPr lang="ru-RU" sz="2800" spc="600" dirty="0" smtClean="0"/>
            </a:br>
            <a:endParaRPr lang="ru-RU" sz="2800" spc="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 «У моих детей, конечно, будет компьютер. Но первым делом они </a:t>
            </a:r>
            <a:r>
              <a:rPr lang="ru-RU" dirty="0" smtClean="0"/>
              <a:t>получат  </a:t>
            </a:r>
            <a:r>
              <a:rPr lang="ru-RU" b="1" i="1" u="sng" dirty="0" smtClean="0"/>
              <a:t> </a:t>
            </a:r>
            <a:r>
              <a:rPr lang="ru-RU" b="1" i="1" u="sng" dirty="0">
                <a:solidFill>
                  <a:srgbClr val="FF0000"/>
                </a:solidFill>
              </a:rPr>
              <a:t>книги</a:t>
            </a:r>
            <a:r>
              <a:rPr lang="ru-RU" i="1" dirty="0" smtClean="0"/>
              <a:t>».</a:t>
            </a:r>
          </a:p>
          <a:p>
            <a:endParaRPr lang="ru-RU" dirty="0"/>
          </a:p>
          <a:p>
            <a:r>
              <a:rPr lang="ru-RU" i="1" dirty="0"/>
              <a:t> «Тридцать лет назад компьютеры были на работе, потом они появились у нас дома, а теперь — у нас в карманах. Им осталось только забраться </a:t>
            </a:r>
            <a:r>
              <a:rPr lang="ru-RU" b="1" i="1" u="sng" dirty="0">
                <a:solidFill>
                  <a:srgbClr val="FF0000"/>
                </a:solidFill>
              </a:rPr>
              <a:t>внутрь нас</a:t>
            </a:r>
            <a:r>
              <a:rPr lang="ru-RU" i="1" dirty="0" smtClean="0">
                <a:solidFill>
                  <a:srgbClr val="FF0000"/>
                </a:solidFill>
              </a:rPr>
              <a:t>».</a:t>
            </a:r>
          </a:p>
          <a:p>
            <a:pPr marL="0" indent="0" algn="r">
              <a:buNone/>
            </a:pPr>
            <a:r>
              <a:rPr lang="ru-RU" i="1" dirty="0" smtClean="0"/>
              <a:t>Сэм </a:t>
            </a:r>
            <a:r>
              <a:rPr lang="ru-RU" i="1" dirty="0"/>
              <a:t>Винсент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американский </a:t>
            </a:r>
            <a:r>
              <a:rPr lang="ru-RU" i="1" dirty="0" smtClean="0"/>
              <a:t>сценарист</a:t>
            </a:r>
          </a:p>
          <a:p>
            <a:pPr marL="0" indent="0" algn="r">
              <a:buNone/>
            </a:pPr>
            <a:endParaRPr lang="ru-RU" dirty="0"/>
          </a:p>
          <a:p>
            <a:r>
              <a:rPr lang="ru-RU" i="1" dirty="0"/>
              <a:t>«Машины должны работать. Люди должны </a:t>
            </a:r>
            <a:r>
              <a:rPr lang="ru-RU" b="1" i="1" u="sng" dirty="0">
                <a:solidFill>
                  <a:srgbClr val="FF0000"/>
                </a:solidFill>
              </a:rPr>
              <a:t>думать</a:t>
            </a:r>
            <a:r>
              <a:rPr lang="ru-RU" i="1" dirty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i="1" dirty="0"/>
              <a:t>Девиз компании </a:t>
            </a:r>
            <a:r>
              <a:rPr lang="en-US" i="1" dirty="0" smtClean="0"/>
              <a:t>IBM</a:t>
            </a:r>
            <a:endParaRPr lang="ru-RU" i="1" dirty="0" smtClean="0"/>
          </a:p>
          <a:p>
            <a:pPr marL="0" indent="0" algn="r">
              <a:buNone/>
            </a:pPr>
            <a:endParaRPr lang="ru-RU" dirty="0"/>
          </a:p>
          <a:p>
            <a:r>
              <a:rPr lang="ru-RU" i="1" dirty="0"/>
              <a:t> «Однажды в руки взяв компьютерную </a:t>
            </a:r>
            <a:r>
              <a:rPr lang="ru-RU" i="1" dirty="0" err="1" smtClean="0"/>
              <a:t>мышь,оказываешься</a:t>
            </a:r>
            <a:r>
              <a:rPr lang="ru-RU" i="1" dirty="0" smtClean="0"/>
              <a:t> </a:t>
            </a:r>
            <a:r>
              <a:rPr lang="ru-RU" i="1" dirty="0"/>
              <a:t>в </a:t>
            </a:r>
            <a:r>
              <a:rPr lang="ru-RU" b="1" i="1" u="sng" dirty="0"/>
              <a:t>мышеловке</a:t>
            </a:r>
            <a:r>
              <a:rPr lang="ru-RU" i="1" dirty="0"/>
              <a:t>»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Михаил </a:t>
            </a:r>
            <a:r>
              <a:rPr lang="ru-RU" i="1" dirty="0" err="1"/>
              <a:t>Мамчич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ч</a:t>
            </a:r>
            <a:r>
              <a:rPr lang="ru-RU" i="1" dirty="0" smtClean="0"/>
              <a:t>лен </a:t>
            </a:r>
            <a:r>
              <a:rPr lang="ru-RU" i="1" dirty="0"/>
              <a:t>союза журналистов РФ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424601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i="1" dirty="0">
                <a:solidFill>
                  <a:srgbClr val="00B050"/>
                </a:solidFill>
                <a:latin typeface="Book Antiqua" panose="02040602050305030304" pitchFamily="18" charset="0"/>
              </a:rPr>
              <a:t>излагать своё мнение и аргументировать свою точку зрения и оценку событий</a:t>
            </a:r>
            <a:r>
              <a:rPr lang="ru-RU" sz="1600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;</a:t>
            </a:r>
            <a:endParaRPr lang="ru-RU" sz="1600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3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Текст с пропусками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72816"/>
            <a:ext cx="7704856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572" y="566124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  <a:latin typeface="Book Antiqua" panose="02040602050305030304" pitchFamily="18" charset="0"/>
              </a:rPr>
              <a:t>Осознанно строить речевое высказывание в соответствии с задачами коммуникации и составлять тексты в устной и письменной форме; 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3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/>
              </a:rPr>
              <a:t>«Перевод разных форм представления информации в словесную (текстовую)»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4608512" cy="5112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306896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B050"/>
                </a:solidFill>
                <a:latin typeface="Book Antiqua" panose="02040602050305030304" pitchFamily="18" charset="0"/>
              </a:rPr>
              <a:t>Осознанно строить речевое высказывание в соответствии с задачами коммуникации и составлять тексты в устной и письменной форме; 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3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72</TotalTime>
  <Words>709</Words>
  <Application>Microsoft Office PowerPoint</Application>
  <PresentationFormat>Экран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Bodoni MT Condensed</vt:lpstr>
      <vt:lpstr>Book Antiqua</vt:lpstr>
      <vt:lpstr>Bookman Old Style</vt:lpstr>
      <vt:lpstr>Calibri</vt:lpstr>
      <vt:lpstr>Courier New</vt:lpstr>
      <vt:lpstr>Franklin Gothic Book</vt:lpstr>
      <vt:lpstr>Symbol</vt:lpstr>
      <vt:lpstr>Times New Roman</vt:lpstr>
      <vt:lpstr>Wingdings</vt:lpstr>
      <vt:lpstr>Decatur</vt:lpstr>
      <vt:lpstr>Развитие навыков устной речи на уроках информатики</vt:lpstr>
      <vt:lpstr>Актуальность</vt:lpstr>
      <vt:lpstr>Планируемые результаты </vt:lpstr>
      <vt:lpstr>Планируемые результаты </vt:lpstr>
      <vt:lpstr>Планируемые результаты </vt:lpstr>
      <vt:lpstr> 4 класс. </vt:lpstr>
      <vt:lpstr>  «Обдумай высказывание». </vt:lpstr>
      <vt:lpstr>Текст с пропусками</vt:lpstr>
      <vt:lpstr>«Перевод разных форм представления информации в словесную (текстовую)»</vt:lpstr>
      <vt:lpstr> Работа в группах </vt:lpstr>
      <vt:lpstr>Работа в группах</vt:lpstr>
      <vt:lpstr>6 класс</vt:lpstr>
      <vt:lpstr>6 класс</vt:lpstr>
      <vt:lpstr> 7-10 классы </vt:lpstr>
      <vt:lpstr> «Фишбоун» </vt:lpstr>
      <vt:lpstr> «Фишбоун» </vt:lpstr>
      <vt:lpstr>Интеллект карты  (ментальные карты)</vt:lpstr>
      <vt:lpstr>Интеллект карты  (ментальные карты)</vt:lpstr>
      <vt:lpstr>Доклады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Развитеи навыков устной речи на уроках информатики</dc:title>
  <dc:creator>TolkoMne</dc:creator>
  <cp:lastModifiedBy>Анастасия Юрьевна Козлова</cp:lastModifiedBy>
  <cp:revision>16</cp:revision>
  <dcterms:created xsi:type="dcterms:W3CDTF">2019-03-25T16:16:40Z</dcterms:created>
  <dcterms:modified xsi:type="dcterms:W3CDTF">2019-03-26T02:46:29Z</dcterms:modified>
</cp:coreProperties>
</file>